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72"/>
  </p:notesMasterIdLst>
  <p:handoutMasterIdLst>
    <p:handoutMasterId r:id="rId73"/>
  </p:handoutMasterIdLst>
  <p:sldIdLst>
    <p:sldId id="257" r:id="rId2"/>
    <p:sldId id="316" r:id="rId3"/>
    <p:sldId id="261" r:id="rId4"/>
    <p:sldId id="263" r:id="rId5"/>
    <p:sldId id="328" r:id="rId6"/>
    <p:sldId id="317" r:id="rId7"/>
    <p:sldId id="264" r:id="rId8"/>
    <p:sldId id="265" r:id="rId9"/>
    <p:sldId id="266" r:id="rId10"/>
    <p:sldId id="267" r:id="rId11"/>
    <p:sldId id="268" r:id="rId12"/>
    <p:sldId id="269" r:id="rId13"/>
    <p:sldId id="337" r:id="rId14"/>
    <p:sldId id="320" r:id="rId15"/>
    <p:sldId id="321" r:id="rId16"/>
    <p:sldId id="322" r:id="rId17"/>
    <p:sldId id="318" r:id="rId18"/>
    <p:sldId id="270" r:id="rId19"/>
    <p:sldId id="271" r:id="rId20"/>
    <p:sldId id="272" r:id="rId21"/>
    <p:sldId id="319" r:id="rId22"/>
    <p:sldId id="273" r:id="rId23"/>
    <p:sldId id="274" r:id="rId24"/>
    <p:sldId id="325" r:id="rId25"/>
    <p:sldId id="324" r:id="rId26"/>
    <p:sldId id="323" r:id="rId27"/>
    <p:sldId id="279" r:id="rId28"/>
    <p:sldId id="326" r:id="rId29"/>
    <p:sldId id="280" r:id="rId30"/>
    <p:sldId id="282" r:id="rId31"/>
    <p:sldId id="283" r:id="rId32"/>
    <p:sldId id="284" r:id="rId33"/>
    <p:sldId id="281" r:id="rId34"/>
    <p:sldId id="285" r:id="rId35"/>
    <p:sldId id="329" r:id="rId36"/>
    <p:sldId id="330" r:id="rId37"/>
    <p:sldId id="331" r:id="rId38"/>
    <p:sldId id="286" r:id="rId39"/>
    <p:sldId id="287" r:id="rId40"/>
    <p:sldId id="332" r:id="rId41"/>
    <p:sldId id="288" r:id="rId42"/>
    <p:sldId id="289" r:id="rId43"/>
    <p:sldId id="290" r:id="rId44"/>
    <p:sldId id="291" r:id="rId45"/>
    <p:sldId id="333" r:id="rId46"/>
    <p:sldId id="292" r:id="rId47"/>
    <p:sldId id="293" r:id="rId48"/>
    <p:sldId id="294" r:id="rId49"/>
    <p:sldId id="295" r:id="rId50"/>
    <p:sldId id="296" r:id="rId51"/>
    <p:sldId id="338" r:id="rId52"/>
    <p:sldId id="334" r:id="rId53"/>
    <p:sldId id="297" r:id="rId54"/>
    <p:sldId id="298" r:id="rId55"/>
    <p:sldId id="335" r:id="rId56"/>
    <p:sldId id="299" r:id="rId57"/>
    <p:sldId id="300" r:id="rId58"/>
    <p:sldId id="301" r:id="rId59"/>
    <p:sldId id="336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12" r:id="rId68"/>
    <p:sldId id="313" r:id="rId69"/>
    <p:sldId id="314" r:id="rId70"/>
    <p:sldId id="315" r:id="rId7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39" autoAdjust="0"/>
    <p:restoredTop sz="86452" autoAdjust="0"/>
  </p:normalViewPr>
  <p:slideViewPr>
    <p:cSldViewPr>
      <p:cViewPr>
        <p:scale>
          <a:sx n="100" d="100"/>
          <a:sy n="100" d="100"/>
        </p:scale>
        <p:origin x="-824" y="-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32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Relationship Id="rId2" Type="http://schemas.openxmlformats.org/officeDocument/2006/relationships/image" Target="../media/image5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Relationship Id="rId2" Type="http://schemas.openxmlformats.org/officeDocument/2006/relationships/image" Target="../media/image80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4633A84-D730-4DB1-B585-7559B92CE5D8}" type="datetimeFigureOut">
              <a:rPr lang="en-US"/>
              <a:pPr>
                <a:defRPr/>
              </a:pPr>
              <a:t>6/28/16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669EC8-97E7-4C24-A864-1853E7508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5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49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developer.android.com</a:t>
            </a:r>
            <a:r>
              <a:rPr lang="en-US" dirty="0" smtClean="0"/>
              <a:t>/training/accessibility/accessible-</a:t>
            </a:r>
            <a:r>
              <a:rPr lang="en-US" dirty="0" err="1" smtClean="0"/>
              <a:t>app.html</a:t>
            </a:r>
            <a:endParaRPr lang="en-US" dirty="0" smtClean="0"/>
          </a:p>
          <a:p>
            <a:r>
              <a:rPr lang="en-US" dirty="0" err="1" smtClean="0"/>
              <a:t>android:contentDescription</a:t>
            </a:r>
            <a:r>
              <a:rPr lang="en-US" baseline="0" dirty="0" smtClean="0"/>
              <a:t> provides a description for users who can’t see the screen well. It can be used by a service like </a:t>
            </a:r>
            <a:r>
              <a:rPr lang="en-US" baseline="0" dirty="0" err="1" smtClean="0"/>
              <a:t>TalkBack</a:t>
            </a:r>
            <a:r>
              <a:rPr lang="en-US" baseline="0" dirty="0" smtClean="0"/>
              <a:t> that reads the screen.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play.google.com</a:t>
            </a:r>
            <a:r>
              <a:rPr lang="en-US" dirty="0" smtClean="0"/>
              <a:t>/store/apps/</a:t>
            </a:r>
            <a:r>
              <a:rPr lang="en-US" dirty="0" err="1" smtClean="0"/>
              <a:t>details?id</a:t>
            </a:r>
            <a:r>
              <a:rPr lang="en-US" dirty="0" smtClean="0"/>
              <a:t>=</a:t>
            </a:r>
            <a:r>
              <a:rPr lang="en-US" dirty="0" err="1" smtClean="0"/>
              <a:t>com.google.android.marvin.talkback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71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difference between disabled, INVISIBLE</a:t>
            </a:r>
            <a:r>
              <a:rPr lang="en-US" baseline="0" dirty="0" smtClean="0"/>
              <a:t> and GONE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05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Configuration changes are automatically handled</a:t>
            </a:r>
            <a:r>
              <a:rPr lang="en-US" baseline="0" dirty="0" smtClean="0"/>
              <a:t> by the activity so that the web page isn’t re-loaded every time there is a configuration change.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28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</a:t>
            </a:r>
            <a:r>
              <a:rPr lang="en-US" baseline="0" dirty="0" smtClean="0"/>
              <a:t> this is a </a:t>
            </a:r>
            <a:r>
              <a:rPr lang="en-US" baseline="0" dirty="0" err="1" smtClean="0"/>
              <a:t>FrameLayout</a:t>
            </a:r>
            <a:r>
              <a:rPr lang="en-US" baseline="0" dirty="0" smtClean="0"/>
              <a:t>, the progress bar will be loaded in a layer on top of the </a:t>
            </a:r>
            <a:r>
              <a:rPr lang="en-US" baseline="0" dirty="0" err="1" smtClean="0"/>
              <a:t>WebView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36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following slide you will see that</a:t>
            </a:r>
            <a:r>
              <a:rPr lang="en-US" baseline="0" dirty="0" smtClean="0"/>
              <a:t> the progress bar is only visible when the page is loading.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78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Note that the progress bar is hidden when the page has loaded.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08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developer.android.com</a:t>
            </a:r>
            <a:r>
              <a:rPr lang="en-US" dirty="0" smtClean="0"/>
              <a:t>/reference/android/widget/</a:t>
            </a:r>
            <a:r>
              <a:rPr lang="en-US" dirty="0" err="1" smtClean="0"/>
              <a:t>LinearLayout.html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26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the difference between layout_weight and weight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developer.android.com</a:t>
            </a:r>
            <a:r>
              <a:rPr lang="en-US" dirty="0" smtClean="0"/>
              <a:t>/reference/android/widget/</a:t>
            </a:r>
            <a:r>
              <a:rPr lang="en-US" dirty="0" err="1" smtClean="0"/>
              <a:t>LinearLayout.LayoutParams.html#attr_android:layout_weight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06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See the next slide for the difference</a:t>
            </a:r>
            <a:r>
              <a:rPr lang="en-US" baseline="0" dirty="0" smtClean="0"/>
              <a:t> between layout_gravity and gravity.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02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35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Spinner is</a:t>
            </a:r>
            <a:r>
              <a:rPr lang="en-US" baseline="0" dirty="0" smtClean="0"/>
              <a:t> used to produce a drop-down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67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47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this widget can be used both for</a:t>
            </a:r>
            <a:r>
              <a:rPr lang="en-US" baseline="0" dirty="0" smtClean="0"/>
              <a:t> input and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34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you refer to the image in AXML or Java, you just refer to it by name and the correct density version will be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99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33CC"/>
                </a:solidFill>
              </a:defRPr>
            </a:lvl1pPr>
          </a:lstStyle>
          <a:p>
            <a:r>
              <a:rPr lang="en-US" dirty="0" smtClean="0"/>
              <a:t>Chapter number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smtClean="0">
              <a:latin typeface="Times New Roman"/>
            </a:endParaRPr>
          </a:p>
          <a:p>
            <a:pPr>
              <a:defRPr/>
            </a:pPr>
            <a:r>
              <a:rPr lang="en-US" smtClean="0"/>
              <a:t>Slide </a:t>
            </a:r>
            <a:fld id="{BF5C1183-B085-4070-A402-C03A3F977D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8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0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0144-19AD-4D4E-902D-E18AF93089D3}" type="datetimeFigureOut">
              <a:rPr lang="en-US" smtClean="0"/>
              <a:t>6/28/16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FC329-A126-874D-96A4-42062928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81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40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762000" y="6248400"/>
            <a:ext cx="1981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2895600" y="6248400"/>
            <a:ext cx="3352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/>
              <a:t>Slide </a:t>
            </a:r>
            <a:fld id="{BF5C1183-B085-4070-A402-C03A3F977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72" r:id="rId3"/>
    <p:sldLayoutId id="2147483673" r:id="rId4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4" Type="http://schemas.openxmlformats.org/officeDocument/2006/relationships/image" Target="../media/image14.emf"/><Relationship Id="rId5" Type="http://schemas.openxmlformats.org/officeDocument/2006/relationships/image" Target="../media/image16.png"/><Relationship Id="rId6" Type="http://schemas.openxmlformats.org/officeDocument/2006/relationships/package" Target="../embeddings/Microsoft_Word_Document7.docx"/><Relationship Id="rId7" Type="http://schemas.openxmlformats.org/officeDocument/2006/relationships/image" Target="../media/image15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package" Target="../embeddings/Microsoft_Word_Document8.docx"/><Relationship Id="rId5" Type="http://schemas.openxmlformats.org/officeDocument/2006/relationships/image" Target="../media/image17.emf"/><Relationship Id="rId6" Type="http://schemas.openxmlformats.org/officeDocument/2006/relationships/image" Target="../media/image18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package" Target="../embeddings/Microsoft_Word_Document9.docx"/><Relationship Id="rId5" Type="http://schemas.openxmlformats.org/officeDocument/2006/relationships/image" Target="../media/image19.emf"/><Relationship Id="rId6" Type="http://schemas.openxmlformats.org/officeDocument/2006/relationships/image" Target="../media/image21.png"/><Relationship Id="rId7" Type="http://schemas.openxmlformats.org/officeDocument/2006/relationships/package" Target="../embeddings/Microsoft_Word_Document10.docx"/><Relationship Id="rId8" Type="http://schemas.openxmlformats.org/officeDocument/2006/relationships/image" Target="../media/image2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widget/LinearLayout.html%23attr_android:gravity" TargetMode="External"/><Relationship Id="rId4" Type="http://schemas.openxmlformats.org/officeDocument/2006/relationships/hyperlink" Target="https://developer.android.com/reference/android/widget/LinearLayout.LayoutParams.html%23attr_android:layout_gravity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4" Type="http://schemas.openxmlformats.org/officeDocument/2006/relationships/image" Target="../media/image22.emf"/><Relationship Id="rId5" Type="http://schemas.openxmlformats.org/officeDocument/2006/relationships/image" Target="../media/image23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4" Type="http://schemas.openxmlformats.org/officeDocument/2006/relationships/image" Target="../media/image2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4" Type="http://schemas.openxmlformats.org/officeDocument/2006/relationships/image" Target="../media/image25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4" Type="http://schemas.openxmlformats.org/officeDocument/2006/relationships/image" Target="../media/image26.emf"/><Relationship Id="rId5" Type="http://schemas.openxmlformats.org/officeDocument/2006/relationships/image" Target="../media/image28.png"/><Relationship Id="rId6" Type="http://schemas.openxmlformats.org/officeDocument/2006/relationships/package" Target="../embeddings/Microsoft_Word_Document15.docx"/><Relationship Id="rId7" Type="http://schemas.openxmlformats.org/officeDocument/2006/relationships/image" Target="../media/image27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.docx"/><Relationship Id="rId4" Type="http://schemas.openxmlformats.org/officeDocument/2006/relationships/image" Target="../media/image29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.docx"/><Relationship Id="rId4" Type="http://schemas.openxmlformats.org/officeDocument/2006/relationships/image" Target="../media/image30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8.docx"/><Relationship Id="rId4" Type="http://schemas.openxmlformats.org/officeDocument/2006/relationships/image" Target="../media/image31.emf"/><Relationship Id="rId5" Type="http://schemas.openxmlformats.org/officeDocument/2006/relationships/image" Target="../media/image32.png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.docx"/><Relationship Id="rId4" Type="http://schemas.openxmlformats.org/officeDocument/2006/relationships/image" Target="../media/image33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.docx"/><Relationship Id="rId4" Type="http://schemas.openxmlformats.org/officeDocument/2006/relationships/image" Target="../media/image35.emf"/><Relationship Id="rId5" Type="http://schemas.openxmlformats.org/officeDocument/2006/relationships/image" Target="../media/image37.png"/><Relationship Id="rId6" Type="http://schemas.openxmlformats.org/officeDocument/2006/relationships/package" Target="../embeddings/Microsoft_Word_Document21.docx"/><Relationship Id="rId7" Type="http://schemas.openxmlformats.org/officeDocument/2006/relationships/image" Target="../media/image36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2.docx"/><Relationship Id="rId4" Type="http://schemas.openxmlformats.org/officeDocument/2006/relationships/image" Target="../media/image38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3.docx"/><Relationship Id="rId4" Type="http://schemas.openxmlformats.org/officeDocument/2006/relationships/image" Target="../media/image41.emf"/><Relationship Id="rId5" Type="http://schemas.openxmlformats.org/officeDocument/2006/relationships/image" Target="../media/image42.png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4.docx"/><Relationship Id="rId4" Type="http://schemas.openxmlformats.org/officeDocument/2006/relationships/image" Target="../media/image43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5.docx"/><Relationship Id="rId4" Type="http://schemas.openxmlformats.org/officeDocument/2006/relationships/image" Target="../media/image44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6.docx"/><Relationship Id="rId4" Type="http://schemas.openxmlformats.org/officeDocument/2006/relationships/image" Target="../media/image45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4" Type="http://schemas.openxmlformats.org/officeDocument/2006/relationships/image" Target="../media/image46.emf"/><Relationship Id="rId5" Type="http://schemas.openxmlformats.org/officeDocument/2006/relationships/image" Target="../media/image47.png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8.docx"/><Relationship Id="rId4" Type="http://schemas.openxmlformats.org/officeDocument/2006/relationships/image" Target="../media/image48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9.docx"/><Relationship Id="rId4" Type="http://schemas.openxmlformats.org/officeDocument/2006/relationships/image" Target="../media/image49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0.docx"/><Relationship Id="rId4" Type="http://schemas.openxmlformats.org/officeDocument/2006/relationships/image" Target="../media/image51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1.docx"/><Relationship Id="rId4" Type="http://schemas.openxmlformats.org/officeDocument/2006/relationships/image" Target="../media/image52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4.jpeg"/><Relationship Id="rId5" Type="http://schemas.openxmlformats.org/officeDocument/2006/relationships/package" Target="../embeddings/Microsoft_Word_Document2.docx"/><Relationship Id="rId6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2.docx"/><Relationship Id="rId4" Type="http://schemas.openxmlformats.org/officeDocument/2006/relationships/image" Target="../media/image54.emf"/><Relationship Id="rId5" Type="http://schemas.openxmlformats.org/officeDocument/2006/relationships/image" Target="../media/image56.png"/><Relationship Id="rId6" Type="http://schemas.openxmlformats.org/officeDocument/2006/relationships/package" Target="../embeddings/Microsoft_Word_Document33.docx"/><Relationship Id="rId7" Type="http://schemas.openxmlformats.org/officeDocument/2006/relationships/image" Target="../media/image55.emf"/><Relationship Id="rId8" Type="http://schemas.openxmlformats.org/officeDocument/2006/relationships/image" Target="../media/image57.png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4.docx"/><Relationship Id="rId4" Type="http://schemas.openxmlformats.org/officeDocument/2006/relationships/image" Target="../media/image58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5.docx"/><Relationship Id="rId4" Type="http://schemas.openxmlformats.org/officeDocument/2006/relationships/image" Target="../media/image59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6.docx"/><Relationship Id="rId4" Type="http://schemas.openxmlformats.org/officeDocument/2006/relationships/image" Target="../media/image60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package" Target="../embeddings/Microsoft_Word_Document37.docx"/><Relationship Id="rId5" Type="http://schemas.openxmlformats.org/officeDocument/2006/relationships/image" Target="../media/image62.emf"/><Relationship Id="rId6" Type="http://schemas.openxmlformats.org/officeDocument/2006/relationships/image" Target="../media/image63.png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8.docx"/><Relationship Id="rId4" Type="http://schemas.openxmlformats.org/officeDocument/2006/relationships/image" Target="../media/image64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4" Type="http://schemas.openxmlformats.org/officeDocument/2006/relationships/image" Target="../media/image65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0.docx"/><Relationship Id="rId4" Type="http://schemas.openxmlformats.org/officeDocument/2006/relationships/image" Target="../media/image66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1.docx"/><Relationship Id="rId4" Type="http://schemas.openxmlformats.org/officeDocument/2006/relationships/image" Target="../media/image67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2.docx"/><Relationship Id="rId4" Type="http://schemas.openxmlformats.org/officeDocument/2006/relationships/image" Target="../media/image69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package" Target="../embeddings/Microsoft_Word_Document43.docx"/><Relationship Id="rId5" Type="http://schemas.openxmlformats.org/officeDocument/2006/relationships/image" Target="../media/image70.e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4.docx"/><Relationship Id="rId4" Type="http://schemas.openxmlformats.org/officeDocument/2006/relationships/image" Target="../media/image73.emf"/><Relationship Id="rId5" Type="http://schemas.openxmlformats.org/officeDocument/2006/relationships/image" Target="../media/image74.png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5.docx"/><Relationship Id="rId4" Type="http://schemas.openxmlformats.org/officeDocument/2006/relationships/image" Target="../media/image75.emf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package" Target="../embeddings/Microsoft_Word_Document46.docx"/><Relationship Id="rId5" Type="http://schemas.openxmlformats.org/officeDocument/2006/relationships/image" Target="../media/image76.emf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package" Target="../embeddings/Microsoft_Word_Document47.docx"/><Relationship Id="rId5" Type="http://schemas.openxmlformats.org/officeDocument/2006/relationships/image" Target="../media/image78.emf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8.docx"/><Relationship Id="rId4" Type="http://schemas.openxmlformats.org/officeDocument/2006/relationships/image" Target="../media/image79.emf"/><Relationship Id="rId5" Type="http://schemas.openxmlformats.org/officeDocument/2006/relationships/image" Target="../media/image81.png"/><Relationship Id="rId6" Type="http://schemas.openxmlformats.org/officeDocument/2006/relationships/package" Target="../embeddings/Microsoft_Word_Document49.docx"/><Relationship Id="rId7" Type="http://schemas.openxmlformats.org/officeDocument/2006/relationships/image" Target="../media/image80.emf"/><Relationship Id="rId8" Type="http://schemas.openxmlformats.org/officeDocument/2006/relationships/image" Target="../media/image82.png"/><Relationship Id="rId1" Type="http://schemas.openxmlformats.org/officeDocument/2006/relationships/vmlDrawing" Target="../drawings/vmlDrawing43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package" Target="../embeddings/Microsoft_Word_Document50.docx"/><Relationship Id="rId5" Type="http://schemas.openxmlformats.org/officeDocument/2006/relationships/image" Target="../media/image83.emf"/><Relationship Id="rId1" Type="http://schemas.openxmlformats.org/officeDocument/2006/relationships/vmlDrawing" Target="../drawings/vmlDrawing44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1.docx"/><Relationship Id="rId4" Type="http://schemas.openxmlformats.org/officeDocument/2006/relationships/image" Target="../media/image84.emf"/><Relationship Id="rId5" Type="http://schemas.openxmlformats.org/officeDocument/2006/relationships/image" Target="../media/image85.png"/><Relationship Id="rId1" Type="http://schemas.openxmlformats.org/officeDocument/2006/relationships/vmlDrawing" Target="../drawings/vmlDrawing45.vml"/><Relationship Id="rId2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2.docx"/><Relationship Id="rId4" Type="http://schemas.openxmlformats.org/officeDocument/2006/relationships/image" Target="../media/image86.emf"/><Relationship Id="rId1" Type="http://schemas.openxmlformats.org/officeDocument/2006/relationships/vmlDrawing" Target="../drawings/vmlDrawing46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3.docx"/><Relationship Id="rId4" Type="http://schemas.openxmlformats.org/officeDocument/2006/relationships/image" Target="../media/image87.emf"/><Relationship Id="rId1" Type="http://schemas.openxmlformats.org/officeDocument/2006/relationships/vmlDrawing" Target="../drawings/vmlDrawing47.v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package" Target="../embeddings/Microsoft_Word_Document54.docx"/><Relationship Id="rId5" Type="http://schemas.openxmlformats.org/officeDocument/2006/relationships/image" Target="../media/image89.emf"/><Relationship Id="rId1" Type="http://schemas.openxmlformats.org/officeDocument/2006/relationships/vmlDrawing" Target="../drawings/vmlDrawing48.vml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package" Target="../embeddings/Microsoft_Word_Document55.docx"/><Relationship Id="rId5" Type="http://schemas.openxmlformats.org/officeDocument/2006/relationships/image" Target="../media/image90.emf"/><Relationship Id="rId1" Type="http://schemas.openxmlformats.org/officeDocument/2006/relationships/vmlDrawing" Target="../drawings/vmlDrawing49.vml"/><Relationship Id="rId2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package" Target="../embeddings/Microsoft_Word_Document56.docx"/><Relationship Id="rId5" Type="http://schemas.openxmlformats.org/officeDocument/2006/relationships/image" Target="../media/image91.emf"/><Relationship Id="rId1" Type="http://schemas.openxmlformats.org/officeDocument/2006/relationships/vmlDrawing" Target="../drawings/vmlDrawing50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package" Target="../embeddings/Microsoft_Word_Document3.docx"/><Relationship Id="rId5" Type="http://schemas.openxmlformats.org/officeDocument/2006/relationships/image" Target="../media/image1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package" Target="../embeddings/Microsoft_Word_Document57.docx"/><Relationship Id="rId5" Type="http://schemas.openxmlformats.org/officeDocument/2006/relationships/image" Target="../media/image92.emf"/><Relationship Id="rId1" Type="http://schemas.openxmlformats.org/officeDocument/2006/relationships/vmlDrawing" Target="../drawings/vmlDrawing5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1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4" Type="http://schemas.openxmlformats.org/officeDocument/2006/relationships/image" Target="../media/image1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4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2708434"/>
          </a:xfrm>
        </p:spPr>
        <p:txBody>
          <a:bodyPr/>
          <a:lstStyle/>
          <a:p>
            <a:r>
              <a:rPr lang="en-US" sz="8800" dirty="0" smtClean="0">
                <a:solidFill>
                  <a:schemeClr val="tx1"/>
                </a:solidFill>
                <a:latin typeface="Calibri"/>
                <a:cs typeface="Calibri"/>
              </a:rPr>
              <a:t>Layouts and Widgets</a:t>
            </a:r>
            <a:endParaRPr lang="en-US" sz="88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791200" y="4267200"/>
            <a:ext cx="2438400" cy="9577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4400" b="1" dirty="0" smtClean="0"/>
              <a:t>CIS 399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278727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813840"/>
              </p:ext>
            </p:extLst>
          </p:nvPr>
        </p:nvGraphicFramePr>
        <p:xfrm>
          <a:off x="914400" y="685800"/>
          <a:ext cx="695325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0" name="Document" r:id="rId3" imgW="6965814" imgH="941790" progId="Word.Document.12">
                  <p:embed/>
                </p:oleObj>
              </mc:Choice>
              <mc:Fallback>
                <p:oleObj name="Document" r:id="rId3" imgW="6965814" imgH="9417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93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0200"/>
            <a:ext cx="3812540" cy="7493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472166"/>
              </p:ext>
            </p:extLst>
          </p:nvPr>
        </p:nvGraphicFramePr>
        <p:xfrm>
          <a:off x="1472565" y="2680018"/>
          <a:ext cx="6965729" cy="737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1" name="Document" r:id="rId6" imgW="6965729" imgH="737741" progId="Word.Document.12">
                  <p:embed/>
                </p:oleObj>
              </mc:Choice>
              <mc:Fallback>
                <p:oleObj name="Document" r:id="rId6" imgW="6965729" imgH="73774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72565" y="2680018"/>
                        <a:ext cx="6965729" cy="737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629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Inc., revised by Brian Bird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992887"/>
              </p:ext>
            </p:extLst>
          </p:nvPr>
        </p:nvGraphicFramePr>
        <p:xfrm>
          <a:off x="914400" y="685800"/>
          <a:ext cx="69532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0" name="Document" r:id="rId4" imgW="6965814" imgH="1055958" progId="Word.Document.12">
                  <p:embed/>
                </p:oleObj>
              </mc:Choice>
              <mc:Fallback>
                <p:oleObj name="Document" r:id="rId4" imgW="6965814" imgH="105595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29801"/>
            <a:ext cx="3776345" cy="804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8800" y="2971800"/>
            <a:ext cx="563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weight attribute for both buttons:</a:t>
            </a:r>
            <a:r>
              <a:rPr lang="en-US" dirty="0" smtClean="0">
                <a:solidFill>
                  <a:srgbClr val="2D2DB9"/>
                </a:solidFill>
                <a:latin typeface="Calibri"/>
                <a:cs typeface="Calibri"/>
              </a:rPr>
              <a:t/>
            </a:r>
            <a:br>
              <a:rPr lang="en-US" dirty="0" smtClean="0">
                <a:solidFill>
                  <a:srgbClr val="2D2DB9"/>
                </a:solidFill>
                <a:latin typeface="Calibri"/>
                <a:cs typeface="Calibri"/>
              </a:rPr>
            </a:br>
            <a:r>
              <a:rPr lang="en-US" sz="2000" b="1" dirty="0" err="1">
                <a:solidFill>
                  <a:srgbClr val="0000FF"/>
                </a:solidFill>
                <a:latin typeface="Calibri"/>
                <a:cs typeface="Calibri"/>
              </a:rPr>
              <a:t>android:layout_weight</a:t>
            </a:r>
            <a:r>
              <a:rPr lang="en-US" sz="2000" b="1" dirty="0">
                <a:solidFill>
                  <a:srgbClr val="0000FF"/>
                </a:solidFill>
                <a:latin typeface="Calibri"/>
                <a:cs typeface="Calibri"/>
              </a:rPr>
              <a:t>=</a:t>
            </a:r>
            <a:r>
              <a:rPr lang="en-US" sz="2000" b="1" dirty="0">
                <a:solidFill>
                  <a:srgbClr val="008000"/>
                </a:solidFill>
                <a:latin typeface="Calibri"/>
                <a:cs typeface="Calibri"/>
              </a:rPr>
              <a:t>"1"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878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Inc., modified by Brian Bird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621663"/>
              </p:ext>
            </p:extLst>
          </p:nvPr>
        </p:nvGraphicFramePr>
        <p:xfrm>
          <a:off x="914400" y="685800"/>
          <a:ext cx="69532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6" name="Document" r:id="rId4" imgW="6965814" imgH="852833" progId="Word.Document.12">
                  <p:embed/>
                </p:oleObj>
              </mc:Choice>
              <mc:Fallback>
                <p:oleObj name="Document" r:id="rId4" imgW="6965814" imgH="8528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80196"/>
            <a:ext cx="3757930" cy="127063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652862"/>
              </p:ext>
            </p:extLst>
          </p:nvPr>
        </p:nvGraphicFramePr>
        <p:xfrm>
          <a:off x="1441450" y="3068638"/>
          <a:ext cx="68643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7" name="Document" r:id="rId7" imgW="6864119" imgH="722229" progId="Word.Document.12">
                  <p:embed/>
                </p:oleObj>
              </mc:Choice>
              <mc:Fallback>
                <p:oleObj name="Document" r:id="rId7" imgW="6864119" imgH="7222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41450" y="3068638"/>
                        <a:ext cx="6864350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4267200"/>
            <a:ext cx="678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Note: this is an attribute of the LinearLayout, not the Button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569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en-US" dirty="0" smtClean="0">
                <a:solidFill>
                  <a:srgbClr val="2D2DB9"/>
                </a:solidFill>
              </a:rPr>
              <a:t>gravity vs. layout_gravity</a:t>
            </a:r>
            <a:endParaRPr lang="en-US" dirty="0">
              <a:solidFill>
                <a:srgbClr val="2D2DB9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1143000"/>
            <a:ext cx="8001000" cy="4800600"/>
          </a:xfrm>
        </p:spPr>
        <p:txBody>
          <a:bodyPr/>
          <a:lstStyle/>
          <a:p>
            <a:pPr eaLnBrk="0" hangingPunct="0">
              <a:spcBef>
                <a:spcPct val="30000"/>
              </a:spcBef>
              <a:defRPr/>
            </a:pPr>
            <a:r>
              <a:rPr lang="en-US" dirty="0" smtClean="0"/>
              <a:t>gravity attribute</a:t>
            </a:r>
          </a:p>
          <a:p>
            <a:pPr lvl="1" eaLnBrk="0" hangingPunct="0">
              <a:spcBef>
                <a:spcPct val="30000"/>
              </a:spcBef>
              <a:defRPr/>
            </a:pPr>
            <a:r>
              <a:rPr lang="en-US" dirty="0" smtClean="0"/>
              <a:t>Determines how the </a:t>
            </a:r>
            <a:r>
              <a:rPr lang="en-US" u="sng" dirty="0" smtClean="0"/>
              <a:t>items contained</a:t>
            </a:r>
            <a:r>
              <a:rPr lang="en-US" dirty="0" smtClean="0"/>
              <a:t> by this item will be positioned.</a:t>
            </a:r>
          </a:p>
          <a:p>
            <a:pPr lvl="1" eaLnBrk="0" hangingPunct="0">
              <a:spcBef>
                <a:spcPct val="30000"/>
              </a:spcBef>
              <a:defRPr/>
            </a:pP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://developer.android.com/reference/android/widget/LinearLayout.html#</a:t>
            </a:r>
            <a:r>
              <a:rPr lang="en-US" sz="2000" dirty="0" smtClean="0">
                <a:hlinkClick r:id="rId3"/>
              </a:rPr>
              <a:t>attr_android:gravity</a:t>
            </a:r>
            <a:endParaRPr lang="en-US" sz="2000" dirty="0"/>
          </a:p>
          <a:p>
            <a:r>
              <a:rPr lang="en-US" dirty="0" smtClean="0"/>
              <a:t>layout_gravity attribute</a:t>
            </a:r>
          </a:p>
          <a:p>
            <a:pPr lvl="1"/>
            <a:r>
              <a:rPr lang="en-US" dirty="0" smtClean="0"/>
              <a:t>Tells </a:t>
            </a:r>
            <a:r>
              <a:rPr lang="en-US" dirty="0"/>
              <a:t>it’s parent how </a:t>
            </a:r>
            <a:r>
              <a:rPr lang="en-US" u="sng" dirty="0" smtClean="0"/>
              <a:t>this item</a:t>
            </a:r>
            <a:r>
              <a:rPr lang="en-US" dirty="0" smtClean="0"/>
              <a:t> </a:t>
            </a:r>
            <a:r>
              <a:rPr lang="en-US" dirty="0"/>
              <a:t>should be positioned.</a:t>
            </a:r>
          </a:p>
          <a:p>
            <a:pPr lvl="1"/>
            <a:r>
              <a:rPr lang="en-US" sz="2000" dirty="0">
                <a:hlinkClick r:id="rId4"/>
              </a:rPr>
              <a:t>https://developer.android.com/reference/android/widget/LinearLayout.LayoutParams.html#</a:t>
            </a:r>
            <a:r>
              <a:rPr lang="en-US" sz="2000" dirty="0" smtClean="0">
                <a:hlinkClick r:id="rId4"/>
              </a:rPr>
              <a:t>attr_android:layout_gravity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3921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598082"/>
              </p:ext>
            </p:extLst>
          </p:nvPr>
        </p:nvGraphicFramePr>
        <p:xfrm>
          <a:off x="914400" y="685799"/>
          <a:ext cx="6965729" cy="427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4" name="Document" r:id="rId3" imgW="6965729" imgH="427493" progId="Word.Document.12">
                  <p:embed/>
                </p:oleObj>
              </mc:Choice>
              <mc:Fallback>
                <p:oleObj name="Document" r:id="rId3" imgW="6965729" imgH="4274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799"/>
                        <a:ext cx="6965729" cy="427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27" y="1226820"/>
            <a:ext cx="3776345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1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183480"/>
              </p:ext>
            </p:extLst>
          </p:nvPr>
        </p:nvGraphicFramePr>
        <p:xfrm>
          <a:off x="914400" y="685800"/>
          <a:ext cx="6864350" cy="458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8" name="Document" r:id="rId3" imgW="6864119" imgH="4596001" progId="Word.Document.12">
                  <p:embed/>
                </p:oleObj>
              </mc:Choice>
              <mc:Fallback>
                <p:oleObj name="Document" r:id="rId3" imgW="6864119" imgH="459600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458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805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195020"/>
              </p:ext>
            </p:extLst>
          </p:nvPr>
        </p:nvGraphicFramePr>
        <p:xfrm>
          <a:off x="914400" y="685800"/>
          <a:ext cx="686435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2" name="Document" r:id="rId3" imgW="6864119" imgH="2978021" progId="Word.Document.12">
                  <p:embed/>
                </p:oleObj>
              </mc:Choice>
              <mc:Fallback>
                <p:oleObj name="Document" r:id="rId3" imgW="6864119" imgH="29780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241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 smtClean="0">
                <a:solidFill>
                  <a:srgbClr val="000000"/>
                </a:solidFill>
              </a:rPr>
              <a:t>Table Layout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981200"/>
            <a:ext cx="5029200" cy="30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49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814009"/>
              </p:ext>
            </p:extLst>
          </p:nvPr>
        </p:nvGraphicFramePr>
        <p:xfrm>
          <a:off x="914400" y="685800"/>
          <a:ext cx="69532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0" name="Document" r:id="rId3" imgW="6965814" imgH="852833" progId="Word.Document.12">
                  <p:embed/>
                </p:oleObj>
              </mc:Choice>
              <mc:Fallback>
                <p:oleObj name="Document" r:id="rId3" imgW="6965814" imgH="8528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1828800" y="1600200"/>
            <a:ext cx="3721100" cy="113347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243898"/>
              </p:ext>
            </p:extLst>
          </p:nvPr>
        </p:nvGraphicFramePr>
        <p:xfrm>
          <a:off x="914400" y="3119438"/>
          <a:ext cx="6965729" cy="1259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1" name="Document" r:id="rId6" imgW="6965729" imgH="1259391" progId="Word.Document.12">
                  <p:embed/>
                </p:oleObj>
              </mc:Choice>
              <mc:Fallback>
                <p:oleObj name="Document" r:id="rId6" imgW="6965729" imgH="12593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3119438"/>
                        <a:ext cx="6965729" cy="12593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5404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225625"/>
              </p:ext>
            </p:extLst>
          </p:nvPr>
        </p:nvGraphicFramePr>
        <p:xfrm>
          <a:off x="914400" y="685800"/>
          <a:ext cx="7309115" cy="4899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9" name="Document" r:id="rId3" imgW="7309204" imgH="4900911" progId="Word.Document.12">
                  <p:embed/>
                </p:oleObj>
              </mc:Choice>
              <mc:Fallback>
                <p:oleObj name="Document" r:id="rId3" imgW="7309204" imgH="49009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9115" cy="4899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410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609600"/>
            <a:ext cx="8001000" cy="609600"/>
          </a:xfrm>
        </p:spPr>
        <p:txBody>
          <a:bodyPr/>
          <a:lstStyle/>
          <a:p>
            <a:pPr algn="l"/>
            <a:r>
              <a:rPr lang="en-US" sz="2800" b="1" dirty="0" smtClean="0">
                <a:solidFill>
                  <a:schemeClr val="accent6"/>
                </a:solidFill>
              </a:rPr>
              <a:t>Course Overview</a:t>
            </a:r>
            <a:endParaRPr lang="en-US" sz="2800" b="1" dirty="0">
              <a:solidFill>
                <a:schemeClr val="accent6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10637922"/>
              </p:ext>
            </p:extLst>
          </p:nvPr>
        </p:nvGraphicFramePr>
        <p:xfrm>
          <a:off x="457200" y="1447800"/>
          <a:ext cx="4038600" cy="4817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433"/>
                <a:gridCol w="3451167"/>
              </a:tblGrid>
              <a:tr h="428284">
                <a:tc>
                  <a:txBody>
                    <a:bodyPr/>
                    <a:lstStyle/>
                    <a:p>
                      <a:r>
                        <a:rPr lang="en-US" dirty="0" smtClean="0"/>
                        <a:t>Wk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</a:tr>
              <a:tr h="42828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Intro +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dirty="0" smtClean="0"/>
                        <a:t>single-screen apps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Activity Lifecycle +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Saving</a:t>
                      </a:r>
                      <a:r>
                        <a:rPr lang="en-US" sz="2800" baseline="0" dirty="0" smtClean="0"/>
                        <a:t> activity state </a:t>
                      </a:r>
                      <a:r>
                        <a:rPr lang="en-US" sz="2800" u="none" baseline="0" dirty="0" smtClean="0"/>
                        <a:t>and more</a:t>
                      </a:r>
                      <a:endParaRPr lang="en-US" sz="2800" u="none" dirty="0" smtClean="0"/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  <a:tr h="42828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Layouts + Widgets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2828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 smtClean="0"/>
                        <a:t>Menus + Themes</a:t>
                      </a:r>
                      <a:endParaRPr lang="en-US" sz="2800" dirty="0" smtClean="0"/>
                    </a:p>
                  </a:txBody>
                  <a:tcPr/>
                </a:tc>
              </a:tr>
              <a:tr h="85656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Multi-screen</a:t>
                      </a:r>
                      <a:r>
                        <a:rPr lang="en-US" sz="2800" baseline="0" dirty="0" smtClean="0"/>
                        <a:t> apps +</a:t>
                      </a:r>
                      <a:endParaRPr lang="en-US" sz="28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Fragments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93569341"/>
              </p:ext>
            </p:extLst>
          </p:nvPr>
        </p:nvGraphicFramePr>
        <p:xfrm>
          <a:off x="4724400" y="1447800"/>
          <a:ext cx="3962400" cy="3866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192"/>
                <a:gridCol w="3416208"/>
              </a:tblGrid>
              <a:tr h="375862">
                <a:tc>
                  <a:txBody>
                    <a:bodyPr/>
                    <a:lstStyle/>
                    <a:p>
                      <a:r>
                        <a:rPr lang="en-US" dirty="0" smtClean="0"/>
                        <a:t>Wk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</a:tr>
              <a:tr h="95767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 smtClean="0"/>
                        <a:t>Reading XML files + Asynch Tasks</a:t>
                      </a:r>
                      <a:endParaRPr lang="en-US" sz="2800" dirty="0" smtClean="0"/>
                    </a:p>
                  </a:txBody>
                  <a:tcPr/>
                </a:tc>
              </a:tr>
              <a:tr h="525177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List Views</a:t>
                      </a:r>
                    </a:p>
                  </a:txBody>
                  <a:tcPr/>
                </a:tc>
              </a:tr>
              <a:tr h="525177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SQLite</a:t>
                      </a:r>
                      <a:r>
                        <a:rPr lang="en-US" sz="2800" baseline="0" dirty="0" smtClean="0"/>
                        <a:t> Database</a:t>
                      </a:r>
                      <a:endParaRPr lang="en-US" sz="2800" dirty="0" smtClean="0"/>
                    </a:p>
                  </a:txBody>
                  <a:tcPr/>
                </a:tc>
              </a:tr>
              <a:tr h="95767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Consuming a web service</a:t>
                      </a:r>
                    </a:p>
                  </a:txBody>
                  <a:tcPr/>
                </a:tc>
              </a:tr>
              <a:tr h="525177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Geolocation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71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500711"/>
              </p:ext>
            </p:extLst>
          </p:nvPr>
        </p:nvGraphicFramePr>
        <p:xfrm>
          <a:off x="914400" y="685799"/>
          <a:ext cx="7270921" cy="5357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2" name="Document" r:id="rId3" imgW="7270921" imgH="5357552" progId="Word.Document.12">
                  <p:embed/>
                </p:oleObj>
              </mc:Choice>
              <mc:Fallback>
                <p:oleObj name="Document" r:id="rId3" imgW="7270921" imgH="535755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799"/>
                        <a:ext cx="7270921" cy="5357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030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 smtClean="0">
                <a:solidFill>
                  <a:srgbClr val="000000"/>
                </a:solidFill>
              </a:rPr>
              <a:t>Frame Layout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00200"/>
            <a:ext cx="625495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598636"/>
              </p:ext>
            </p:extLst>
          </p:nvPr>
        </p:nvGraphicFramePr>
        <p:xfrm>
          <a:off x="914400" y="685800"/>
          <a:ext cx="69532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7" name="Document" r:id="rId3" imgW="6965814" imgH="779723" progId="Word.Document.12">
                  <p:embed/>
                </p:oleObj>
              </mc:Choice>
              <mc:Fallback>
                <p:oleObj name="Document" r:id="rId3" imgW="6965814" imgH="7797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80" y="1554480"/>
            <a:ext cx="374904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87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928965"/>
              </p:ext>
            </p:extLst>
          </p:nvPr>
        </p:nvGraphicFramePr>
        <p:xfrm>
          <a:off x="914400" y="685800"/>
          <a:ext cx="6864350" cy="527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0" name="Document" r:id="rId3" imgW="6864119" imgH="5289370" progId="Word.Document.12">
                  <p:embed/>
                </p:oleObj>
              </mc:Choice>
              <mc:Fallback>
                <p:oleObj name="Document" r:id="rId3" imgW="6864119" imgH="52893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527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109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1354217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Changing Layouts </a:t>
            </a:r>
            <a:r>
              <a:rPr lang="en-US" sz="4400" dirty="0" smtClean="0">
                <a:solidFill>
                  <a:srgbClr val="000000"/>
                </a:solidFill>
              </a:rPr>
              <a:t>with Orientation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82906" y="2784294"/>
            <a:ext cx="2901587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800600" y="2590800"/>
            <a:ext cx="3113358" cy="17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11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8382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Folder Names Identify the Layout</a:t>
            </a:r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5029200" cy="4114800"/>
          </a:xfrm>
        </p:spPr>
        <p:txBody>
          <a:bodyPr/>
          <a:lstStyle/>
          <a:p>
            <a:r>
              <a:rPr lang="en-US" dirty="0"/>
              <a:t>Portrait</a:t>
            </a:r>
          </a:p>
          <a:p>
            <a:pPr lvl="1"/>
            <a:r>
              <a:rPr lang="en-US" dirty="0"/>
              <a:t>Default orientation</a:t>
            </a:r>
          </a:p>
          <a:p>
            <a:pPr lvl="1"/>
            <a:r>
              <a:rPr lang="en-US" dirty="0"/>
              <a:t>Folder name: </a:t>
            </a:r>
            <a:r>
              <a:rPr lang="en-US" i="1" dirty="0"/>
              <a:t>layout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 </a:t>
            </a:r>
            <a:r>
              <a:rPr lang="en-US" i="1" dirty="0" smtClean="0"/>
              <a:t>layout</a:t>
            </a:r>
            <a:r>
              <a:rPr lang="en-US" i="1" dirty="0"/>
              <a:t>-port</a:t>
            </a:r>
          </a:p>
          <a:p>
            <a:r>
              <a:rPr lang="en-US" dirty="0"/>
              <a:t>Landscape</a:t>
            </a:r>
          </a:p>
          <a:p>
            <a:pPr lvl="1"/>
            <a:r>
              <a:rPr lang="en-US" dirty="0"/>
              <a:t>Folder name: </a:t>
            </a:r>
            <a:r>
              <a:rPr lang="en-US" i="1" dirty="0"/>
              <a:t>layout-land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268" b="870"/>
          <a:stretch/>
        </p:blipFill>
        <p:spPr>
          <a:xfrm>
            <a:off x="5722620" y="1371600"/>
            <a:ext cx="3383280" cy="52120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74566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760971"/>
              </p:ext>
            </p:extLst>
          </p:nvPr>
        </p:nvGraphicFramePr>
        <p:xfrm>
          <a:off x="914400" y="685800"/>
          <a:ext cx="69532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0" name="Document" r:id="rId3" imgW="6965814" imgH="878404" progId="Word.Document.12">
                  <p:embed/>
                </p:oleObj>
              </mc:Choice>
              <mc:Fallback>
                <p:oleObj name="Document" r:id="rId3" imgW="6965814" imgH="8784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50" y="1600200"/>
            <a:ext cx="6235700" cy="153606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839288"/>
              </p:ext>
            </p:extLst>
          </p:nvPr>
        </p:nvGraphicFramePr>
        <p:xfrm>
          <a:off x="914400" y="3206750"/>
          <a:ext cx="6965729" cy="2341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1" name="Document" r:id="rId6" imgW="6965729" imgH="2341291" progId="Word.Document.12">
                  <p:embed/>
                </p:oleObj>
              </mc:Choice>
              <mc:Fallback>
                <p:oleObj name="Document" r:id="rId6" imgW="6965729" imgH="23412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3206750"/>
                        <a:ext cx="6965729" cy="2341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412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185864"/>
              </p:ext>
            </p:extLst>
          </p:nvPr>
        </p:nvGraphicFramePr>
        <p:xfrm>
          <a:off x="914400" y="685800"/>
          <a:ext cx="6864350" cy="527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0" name="Document" r:id="rId3" imgW="6864119" imgH="5289370" progId="Word.Document.12">
                  <p:embed/>
                </p:oleObj>
              </mc:Choice>
              <mc:Fallback>
                <p:oleObj name="Document" r:id="rId3" imgW="6864119" imgH="52893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527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869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 smtClean="0">
                <a:solidFill>
                  <a:srgbClr val="000000"/>
                </a:solidFill>
              </a:rPr>
              <a:t>EditText Input Types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133600"/>
            <a:ext cx="3441700" cy="55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124200"/>
            <a:ext cx="34036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7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805519"/>
              </p:ext>
            </p:extLst>
          </p:nvPr>
        </p:nvGraphicFramePr>
        <p:xfrm>
          <a:off x="914400" y="762000"/>
          <a:ext cx="688816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5" name="Document" r:id="rId3" imgW="6965814" imgH="852833" progId="Word.Document.12">
                  <p:embed/>
                </p:oleObj>
              </mc:Choice>
              <mc:Fallback>
                <p:oleObj name="Document" r:id="rId3" imgW="6965814" imgH="8528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762000"/>
                        <a:ext cx="6888163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12" y="1752600"/>
            <a:ext cx="3602355" cy="9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5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729478"/>
              </p:ext>
            </p:extLst>
          </p:nvPr>
        </p:nvGraphicFramePr>
        <p:xfrm>
          <a:off x="914400" y="685800"/>
          <a:ext cx="7029450" cy="496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7" name="Document" r:id="rId3" imgW="7042203" imgH="4966098" progId="Word.Document.12">
                  <p:embed/>
                </p:oleObj>
              </mc:Choice>
              <mc:Fallback>
                <p:oleObj name="Document" r:id="rId3" imgW="7042203" imgH="496609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029450" cy="496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429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349690"/>
              </p:ext>
            </p:extLst>
          </p:nvPr>
        </p:nvGraphicFramePr>
        <p:xfrm>
          <a:off x="914400" y="685800"/>
          <a:ext cx="6888163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3" name="Document" r:id="rId3" imgW="6965814" imgH="4566693" progId="Word.Document.12">
                  <p:embed/>
                </p:oleObj>
              </mc:Choice>
              <mc:Fallback>
                <p:oleObj name="Document" r:id="rId3" imgW="6965814" imgH="45666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88163" cy="452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2402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162220"/>
              </p:ext>
            </p:extLst>
          </p:nvPr>
        </p:nvGraphicFramePr>
        <p:xfrm>
          <a:off x="914400" y="762000"/>
          <a:ext cx="6965729" cy="120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6" name="Document" r:id="rId3" imgW="6965729" imgH="1208525" progId="Word.Document.12">
                  <p:embed/>
                </p:oleObj>
              </mc:Choice>
              <mc:Fallback>
                <p:oleObj name="Document" r:id="rId3" imgW="6965729" imgH="12085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762000"/>
                        <a:ext cx="6965729" cy="120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2766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95922"/>
              </p:ext>
            </p:extLst>
          </p:nvPr>
        </p:nvGraphicFramePr>
        <p:xfrm>
          <a:off x="914400" y="688974"/>
          <a:ext cx="7247861" cy="3983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0" name="Document" r:id="rId3" imgW="7247861" imgH="3983081" progId="Word.Document.12">
                  <p:embed/>
                </p:oleObj>
              </mc:Choice>
              <mc:Fallback>
                <p:oleObj name="Document" r:id="rId3" imgW="7247861" imgH="398308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8974"/>
                        <a:ext cx="7247861" cy="3983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3891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859709"/>
              </p:ext>
            </p:extLst>
          </p:nvPr>
        </p:nvGraphicFramePr>
        <p:xfrm>
          <a:off x="914400" y="685800"/>
          <a:ext cx="6888163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9" name="Document" r:id="rId3" imgW="6965814" imgH="1272047" progId="Word.Document.12">
                  <p:embed/>
                </p:oleObj>
              </mc:Choice>
              <mc:Fallback>
                <p:oleObj name="Document" r:id="rId3" imgW="6965814" imgH="12720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88163" cy="124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90" y="1981200"/>
            <a:ext cx="3766820" cy="238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6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90194"/>
              </p:ext>
            </p:extLst>
          </p:nvPr>
        </p:nvGraphicFramePr>
        <p:xfrm>
          <a:off x="914400" y="685800"/>
          <a:ext cx="7505700" cy="404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6" name="Document" r:id="rId3" imgW="7596384" imgH="4099939" progId="Word.Document.12">
                  <p:embed/>
                </p:oleObj>
              </mc:Choice>
              <mc:Fallback>
                <p:oleObj name="Document" r:id="rId3" imgW="7596384" imgH="40999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505700" cy="404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683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5000"/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609600"/>
            <a:ext cx="7772400" cy="2123658"/>
          </a:xfrm>
        </p:spPr>
        <p:txBody>
          <a:bodyPr/>
          <a:lstStyle/>
          <a:p>
            <a:r>
              <a:rPr lang="en-US" sz="13800" dirty="0" smtClean="0">
                <a:solidFill>
                  <a:srgbClr val="000000"/>
                </a:solidFill>
              </a:rPr>
              <a:t>Widgets</a:t>
            </a:r>
            <a:endParaRPr lang="en-US" sz="44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3000" y="3276600"/>
            <a:ext cx="7010400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74320" tIns="228600" rIns="274320" bIns="228600">
            <a:spAutoFit/>
          </a:bodyPr>
          <a:lstStyle/>
          <a:p>
            <a:r>
              <a:rPr lang="en-US" sz="3200" b="1" dirty="0"/>
              <a:t>widget</a:t>
            </a:r>
          </a:p>
          <a:p>
            <a:r>
              <a:rPr lang="en-US" dirty="0"/>
              <a:t>[</a:t>
            </a:r>
            <a:r>
              <a:rPr lang="en-US" b="1" dirty="0"/>
              <a:t>wij</a:t>
            </a:r>
            <a:r>
              <a:rPr lang="en-US" dirty="0"/>
              <a:t>-it] </a:t>
            </a:r>
          </a:p>
          <a:p>
            <a:r>
              <a:rPr lang="en-US" i="1" dirty="0" smtClean="0"/>
              <a:t>noun</a:t>
            </a:r>
          </a:p>
          <a:p>
            <a:r>
              <a:rPr lang="en-US" dirty="0" smtClean="0"/>
              <a:t>A small mechanical device, as a knob or switch, </a:t>
            </a:r>
            <a:br>
              <a:rPr lang="en-US" dirty="0" smtClean="0"/>
            </a:br>
            <a:r>
              <a:rPr lang="en-US" dirty="0" smtClean="0"/>
              <a:t>especially one whose name  is not known </a:t>
            </a:r>
            <a:br>
              <a:rPr lang="en-US" dirty="0" smtClean="0"/>
            </a:br>
            <a:r>
              <a:rPr lang="en-US" dirty="0" smtClean="0"/>
              <a:t>or cannot be recalled;</a:t>
            </a:r>
            <a:r>
              <a:rPr lang="en-US" dirty="0"/>
              <a:t> </a:t>
            </a:r>
            <a:r>
              <a:rPr lang="en-US" dirty="0" smtClean="0"/>
              <a:t>a gadget.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82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869089"/>
              </p:ext>
            </p:extLst>
          </p:nvPr>
        </p:nvGraphicFramePr>
        <p:xfrm>
          <a:off x="914400" y="685800"/>
          <a:ext cx="6888163" cy="527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3" name="Document" r:id="rId3" imgW="6965814" imgH="5333090" progId="Word.Document.12">
                  <p:embed/>
                </p:oleObj>
              </mc:Choice>
              <mc:Fallback>
                <p:oleObj name="Document" r:id="rId3" imgW="6965814" imgH="53330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88163" cy="527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69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 smtClean="0">
                <a:solidFill>
                  <a:srgbClr val="000000"/>
                </a:solidFill>
              </a:rPr>
              <a:t>Check Box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600200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9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124712"/>
              </p:ext>
            </p:extLst>
          </p:nvPr>
        </p:nvGraphicFramePr>
        <p:xfrm>
          <a:off x="914400" y="685800"/>
          <a:ext cx="6864350" cy="380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9" name="Document" r:id="rId3" imgW="6864202" imgH="3817942" progId="Word.Document.12">
                  <p:embed/>
                </p:oleObj>
              </mc:Choice>
              <mc:Fallback>
                <p:oleObj name="Document" r:id="rId3" imgW="6864202" imgH="38179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380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0577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777026"/>
              </p:ext>
            </p:extLst>
          </p:nvPr>
        </p:nvGraphicFramePr>
        <p:xfrm>
          <a:off x="914400" y="685799"/>
          <a:ext cx="6965729" cy="4313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2" name="Document" r:id="rId3" imgW="6965729" imgH="4313892" progId="Word.Document.12">
                  <p:embed/>
                </p:oleObj>
              </mc:Choice>
              <mc:Fallback>
                <p:oleObj name="Document" r:id="rId3" imgW="6965729" imgH="43138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799"/>
                        <a:ext cx="6965729" cy="43138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24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7" y="762000"/>
            <a:ext cx="7277527" cy="531961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031450"/>
              </p:ext>
            </p:extLst>
          </p:nvPr>
        </p:nvGraphicFramePr>
        <p:xfrm>
          <a:off x="914400" y="685800"/>
          <a:ext cx="6965729" cy="427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Document" r:id="rId5" imgW="6965729" imgH="427493" progId="Word.Document.12">
                  <p:embed/>
                </p:oleObj>
              </mc:Choice>
              <mc:Fallback>
                <p:oleObj name="Document" r:id="rId5" imgW="6965729" imgH="4274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65729" cy="427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7541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 smtClean="0">
                <a:solidFill>
                  <a:srgbClr val="000000"/>
                </a:solidFill>
              </a:rPr>
              <a:t>Radio Buttons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9" t="13055" r="7570" b="20944"/>
          <a:stretch/>
        </p:blipFill>
        <p:spPr>
          <a:xfrm>
            <a:off x="1371600" y="2133600"/>
            <a:ext cx="640080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9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00670"/>
              </p:ext>
            </p:extLst>
          </p:nvPr>
        </p:nvGraphicFramePr>
        <p:xfrm>
          <a:off x="914400" y="685800"/>
          <a:ext cx="6888163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6" name="Document" r:id="rId3" imgW="6965814" imgH="1119704" progId="Word.Document.12">
                  <p:embed/>
                </p:oleObj>
              </mc:Choice>
              <mc:Fallback>
                <p:oleObj name="Document" r:id="rId3" imgW="6965814" imgH="11197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88163" cy="1096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24000"/>
            <a:ext cx="1718945" cy="122491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626929"/>
              </p:ext>
            </p:extLst>
          </p:nvPr>
        </p:nvGraphicFramePr>
        <p:xfrm>
          <a:off x="914400" y="2748914"/>
          <a:ext cx="6965729" cy="483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7" name="Document" r:id="rId6" imgW="6965729" imgH="483410" progId="Word.Document.12">
                  <p:embed/>
                </p:oleObj>
              </mc:Choice>
              <mc:Fallback>
                <p:oleObj name="Document" r:id="rId6" imgW="6965729" imgH="4834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2748914"/>
                        <a:ext cx="6965729" cy="483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46120"/>
            <a:ext cx="443484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36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308311"/>
              </p:ext>
            </p:extLst>
          </p:nvPr>
        </p:nvGraphicFramePr>
        <p:xfrm>
          <a:off x="914400" y="685800"/>
          <a:ext cx="6864350" cy="481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0" name="Document" r:id="rId3" imgW="6864119" imgH="4826523" progId="Word.Document.12">
                  <p:embed/>
                </p:oleObj>
              </mc:Choice>
              <mc:Fallback>
                <p:oleObj name="Document" r:id="rId3" imgW="6864119" imgH="48265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481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629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976701"/>
              </p:ext>
            </p:extLst>
          </p:nvPr>
        </p:nvGraphicFramePr>
        <p:xfrm>
          <a:off x="914400" y="685800"/>
          <a:ext cx="686435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5" name="Document" r:id="rId3" imgW="6864202" imgH="2406157" progId="Word.Document.12">
                  <p:embed/>
                </p:oleObj>
              </mc:Choice>
              <mc:Fallback>
                <p:oleObj name="Document" r:id="rId3" imgW="6864202" imgH="24061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240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370335"/>
              </p:ext>
            </p:extLst>
          </p:nvPr>
        </p:nvGraphicFramePr>
        <p:xfrm>
          <a:off x="914400" y="762000"/>
          <a:ext cx="6965729" cy="245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8" name="Document" r:id="rId3" imgW="6965729" imgH="2456011" progId="Word.Document.12">
                  <p:embed/>
                </p:oleObj>
              </mc:Choice>
              <mc:Fallback>
                <p:oleObj name="Document" r:id="rId3" imgW="6965729" imgH="24560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762000"/>
                        <a:ext cx="6965729" cy="245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447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 smtClean="0">
                <a:solidFill>
                  <a:srgbClr val="000000"/>
                </a:solidFill>
              </a:rPr>
              <a:t>Spinners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0780"/>
          <a:stretch/>
        </p:blipFill>
        <p:spPr>
          <a:xfrm>
            <a:off x="994230" y="1600200"/>
            <a:ext cx="714102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5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789544"/>
              </p:ext>
            </p:extLst>
          </p:nvPr>
        </p:nvGraphicFramePr>
        <p:xfrm>
          <a:off x="914400" y="1394460"/>
          <a:ext cx="6965729" cy="427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2" name="Document" r:id="rId4" imgW="6965729" imgH="427493" progId="Word.Document.12">
                  <p:embed/>
                </p:oleObj>
              </mc:Choice>
              <mc:Fallback>
                <p:oleObj name="Document" r:id="rId4" imgW="6965729" imgH="4274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394460"/>
                        <a:ext cx="6965729" cy="427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81" y="1447800"/>
            <a:ext cx="2413635" cy="267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09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750017"/>
              </p:ext>
            </p:extLst>
          </p:nvPr>
        </p:nvGraphicFramePr>
        <p:xfrm>
          <a:off x="914400" y="685800"/>
          <a:ext cx="6888163" cy="355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7" name="Document" r:id="rId3" imgW="6965814" imgH="3590688" progId="Word.Document.12">
                  <p:embed/>
                </p:oleObj>
              </mc:Choice>
              <mc:Fallback>
                <p:oleObj name="Document" r:id="rId3" imgW="6965814" imgH="35906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88163" cy="3551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974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987607"/>
              </p:ext>
            </p:extLst>
          </p:nvPr>
        </p:nvGraphicFramePr>
        <p:xfrm>
          <a:off x="914400" y="685800"/>
          <a:ext cx="6953250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1" name="Document" r:id="rId3" imgW="6965814" imgH="4111824" progId="Word.Document.12">
                  <p:embed/>
                </p:oleObj>
              </mc:Choice>
              <mc:Fallback>
                <p:oleObj name="Document" r:id="rId3" imgW="6965814" imgH="41118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410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111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751388"/>
              </p:ext>
            </p:extLst>
          </p:nvPr>
        </p:nvGraphicFramePr>
        <p:xfrm>
          <a:off x="914400" y="685800"/>
          <a:ext cx="6953250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5" name="Document" r:id="rId3" imgW="6965814" imgH="5118801" progId="Word.Document.12">
                  <p:embed/>
                </p:oleObj>
              </mc:Choice>
              <mc:Fallback>
                <p:oleObj name="Document" r:id="rId3" imgW="6965814" imgH="511880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53250" cy="511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2037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5000"/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2123658"/>
          </a:xfrm>
        </p:spPr>
        <p:txBody>
          <a:bodyPr/>
          <a:lstStyle/>
          <a:p>
            <a:r>
              <a:rPr lang="en-US" sz="13800" dirty="0" smtClean="0">
                <a:solidFill>
                  <a:srgbClr val="000000"/>
                </a:solidFill>
              </a:rPr>
              <a:t>Layouts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595" y="3389205"/>
            <a:ext cx="1723320" cy="10409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00200" y="5029200"/>
            <a:ext cx="1969726" cy="1189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9214" b="19301"/>
          <a:stretch/>
        </p:blipFill>
        <p:spPr>
          <a:xfrm>
            <a:off x="2895600" y="3505200"/>
            <a:ext cx="1969726" cy="1189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3276600"/>
            <a:ext cx="1944608" cy="11897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5029200"/>
            <a:ext cx="1993087" cy="11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207938"/>
              </p:ext>
            </p:extLst>
          </p:nvPr>
        </p:nvGraphicFramePr>
        <p:xfrm>
          <a:off x="914400" y="685800"/>
          <a:ext cx="7210425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0" name="Document" r:id="rId3" imgW="7222726" imgH="3641469" progId="Word.Document.12">
                  <p:embed/>
                </p:oleObj>
              </mc:Choice>
              <mc:Fallback>
                <p:oleObj name="Document" r:id="rId3" imgW="7222726" imgH="364146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210425" cy="363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3886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Spinner Code Tour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5181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Open the solution to Exercise 5-2 in Android Studio and look at it.</a:t>
            </a:r>
          </a:p>
          <a:p>
            <a:r>
              <a:rPr lang="en-US" sz="2800" dirty="0" smtClean="0"/>
              <a:t>Find the Spinner element in the AXML layout.</a:t>
            </a:r>
          </a:p>
          <a:p>
            <a:r>
              <a:rPr lang="en-US" sz="2800" dirty="0" smtClean="0"/>
              <a:t>Find the places it is used in TipCalculatorActivity.java</a:t>
            </a:r>
          </a:p>
          <a:p>
            <a:pPr lvl="1"/>
            <a:r>
              <a:rPr lang="en-US" sz="2400" dirty="0" err="1" smtClean="0"/>
              <a:t>splitSpinner</a:t>
            </a:r>
            <a:r>
              <a:rPr lang="en-US" sz="2400" dirty="0" smtClean="0"/>
              <a:t> is a field of the class</a:t>
            </a:r>
          </a:p>
          <a:p>
            <a:pPr lvl="1"/>
            <a:r>
              <a:rPr lang="en-US" sz="2400" dirty="0" err="1" smtClean="0"/>
              <a:t>onCreate</a:t>
            </a:r>
            <a:r>
              <a:rPr lang="en-US" sz="2400" dirty="0" smtClean="0"/>
              <a:t>: what happens here?</a:t>
            </a:r>
          </a:p>
          <a:p>
            <a:pPr lvl="1"/>
            <a:r>
              <a:rPr lang="en-US" sz="2400" dirty="0" smtClean="0"/>
              <a:t>How is the </a:t>
            </a:r>
            <a:r>
              <a:rPr lang="en-US" sz="2400" dirty="0" err="1" smtClean="0"/>
              <a:t>ArrayAdapter</a:t>
            </a:r>
            <a:r>
              <a:rPr lang="en-US" sz="2400" dirty="0" smtClean="0"/>
              <a:t> involved?</a:t>
            </a:r>
          </a:p>
          <a:p>
            <a:r>
              <a:rPr lang="en-US" sz="2800" dirty="0" smtClean="0"/>
              <a:t>find the </a:t>
            </a:r>
            <a:r>
              <a:rPr lang="en-US" sz="2800" dirty="0" err="1" smtClean="0"/>
              <a:t>split_array</a:t>
            </a:r>
            <a:r>
              <a:rPr lang="en-US" sz="2800" dirty="0" smtClean="0"/>
              <a:t> in </a:t>
            </a:r>
            <a:r>
              <a:rPr lang="en-US" sz="2800" dirty="0" err="1" smtClean="0"/>
              <a:t>strings.xml</a:t>
            </a:r>
            <a:r>
              <a:rPr lang="en-US" sz="2800" dirty="0" smtClean="0"/>
              <a:t>. How is this used?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666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 smtClean="0">
                <a:solidFill>
                  <a:srgbClr val="000000"/>
                </a:solidFill>
              </a:rPr>
              <a:t>Seek Bar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676400"/>
            <a:ext cx="41148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63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6508291"/>
              </p:ext>
            </p:extLst>
          </p:nvPr>
        </p:nvGraphicFramePr>
        <p:xfrm>
          <a:off x="914400" y="533400"/>
          <a:ext cx="686435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2" name="Document" r:id="rId3" imgW="6864119" imgH="5408779" progId="Word.Document.12">
                  <p:embed/>
                </p:oleObj>
              </mc:Choice>
              <mc:Fallback>
                <p:oleObj name="Document" r:id="rId3" imgW="6864119" imgH="54087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533400"/>
                        <a:ext cx="686435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5201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069939"/>
              </p:ext>
            </p:extLst>
          </p:nvPr>
        </p:nvGraphicFramePr>
        <p:xfrm>
          <a:off x="914400" y="685800"/>
          <a:ext cx="6965950" cy="313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7" name="Document" r:id="rId4" imgW="6965729" imgH="3130620" progId="Word.Document.12">
                  <p:embed/>
                </p:oleObj>
              </mc:Choice>
              <mc:Fallback>
                <p:oleObj name="Document" r:id="rId4" imgW="6965729" imgH="31306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65950" cy="313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4047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 smtClean="0">
                <a:solidFill>
                  <a:srgbClr val="000000"/>
                </a:solidFill>
              </a:rPr>
              <a:t>Images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05000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84" y="2438400"/>
            <a:ext cx="221611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09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845811"/>
              </p:ext>
            </p:extLst>
          </p:nvPr>
        </p:nvGraphicFramePr>
        <p:xfrm>
          <a:off x="914400" y="1546860"/>
          <a:ext cx="6965729" cy="458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2" name="Document" r:id="rId3" imgW="6965729" imgH="458157" progId="Word.Document.12">
                  <p:embed/>
                </p:oleObj>
              </mc:Choice>
              <mc:Fallback>
                <p:oleObj name="Document" r:id="rId3" imgW="6965729" imgH="4581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546860"/>
                        <a:ext cx="6965729" cy="4581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627822"/>
            <a:ext cx="3757930" cy="355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9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039512"/>
              </p:ext>
            </p:extLst>
          </p:nvPr>
        </p:nvGraphicFramePr>
        <p:xfrm>
          <a:off x="914400" y="685799"/>
          <a:ext cx="6965729" cy="1590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5" name="Document" r:id="rId3" imgW="6965814" imgH="1592940" progId="Word.Document.12">
                  <p:embed/>
                </p:oleObj>
              </mc:Choice>
              <mc:Fallback>
                <p:oleObj name="Document" r:id="rId3" imgW="6965814" imgH="159294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799"/>
                        <a:ext cx="6965729" cy="1590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6477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240198"/>
              </p:ext>
            </p:extLst>
          </p:nvPr>
        </p:nvGraphicFramePr>
        <p:xfrm>
          <a:off x="914400" y="685800"/>
          <a:ext cx="7666038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7" name="Document" r:id="rId4" imgW="7741235" imgH="5701883" progId="Word.Document.12">
                  <p:embed/>
                </p:oleObj>
              </mc:Choice>
              <mc:Fallback>
                <p:oleObj name="Document" r:id="rId4" imgW="7741235" imgH="57018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666038" cy="563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1685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 smtClean="0">
                <a:solidFill>
                  <a:srgbClr val="000000"/>
                </a:solidFill>
              </a:rPr>
              <a:t>Misc. UI Topics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82880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7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000">
              <a:schemeClr val="accent2">
                <a:lumMod val="40000"/>
                <a:lumOff val="60000"/>
                <a:alpha val="53000"/>
              </a:schemeClr>
            </a:gs>
            <a:gs pos="100000">
              <a:schemeClr val="accent6">
                <a:lumMod val="75000"/>
                <a:alpha val="69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677108"/>
          </a:xfrm>
        </p:spPr>
        <p:txBody>
          <a:bodyPr/>
          <a:lstStyle/>
          <a:p>
            <a:r>
              <a:rPr lang="en-US" sz="4400" dirty="0" smtClean="0">
                <a:solidFill>
                  <a:srgbClr val="000000"/>
                </a:solidFill>
              </a:rPr>
              <a:t>Linear Layout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07541" y="2602460"/>
            <a:ext cx="3522647" cy="2127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05400" y="1905000"/>
            <a:ext cx="2057400" cy="352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27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882236"/>
              </p:ext>
            </p:extLst>
          </p:nvPr>
        </p:nvGraphicFramePr>
        <p:xfrm>
          <a:off x="914400" y="685800"/>
          <a:ext cx="6965729" cy="2978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0" name="Document" r:id="rId4" imgW="6965729" imgH="2978021" progId="Word.Document.12">
                  <p:embed/>
                </p:oleObj>
              </mc:Choice>
              <mc:Fallback>
                <p:oleObj name="Document" r:id="rId4" imgW="6965729" imgH="29780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65729" cy="2978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955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596717"/>
              </p:ext>
            </p:extLst>
          </p:nvPr>
        </p:nvGraphicFramePr>
        <p:xfrm>
          <a:off x="914400" y="688975"/>
          <a:ext cx="6965729" cy="444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1" name="Document" r:id="rId3" imgW="6965729" imgH="444809" progId="Word.Document.12">
                  <p:embed/>
                </p:oleObj>
              </mc:Choice>
              <mc:Fallback>
                <p:oleObj name="Document" r:id="rId3" imgW="6965729" imgH="44480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8975"/>
                        <a:ext cx="6965729" cy="444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65860"/>
            <a:ext cx="3649524" cy="150876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220488"/>
              </p:ext>
            </p:extLst>
          </p:nvPr>
        </p:nvGraphicFramePr>
        <p:xfrm>
          <a:off x="914400" y="2895600"/>
          <a:ext cx="6965729" cy="618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2" name="Document" r:id="rId6" imgW="6965729" imgH="618332" progId="Word.Document.12">
                  <p:embed/>
                </p:oleObj>
              </mc:Choice>
              <mc:Fallback>
                <p:oleObj name="Document" r:id="rId6" imgW="6965729" imgH="6183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2895600"/>
                        <a:ext cx="6965729" cy="618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581400"/>
            <a:ext cx="3620770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96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854311"/>
              </p:ext>
            </p:extLst>
          </p:nvPr>
        </p:nvGraphicFramePr>
        <p:xfrm>
          <a:off x="914400" y="685800"/>
          <a:ext cx="6864350" cy="513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0" name="Document" r:id="rId4" imgW="6864202" imgH="5145813" progId="Word.Document.12">
                  <p:embed/>
                </p:oleObj>
              </mc:Choice>
              <mc:Fallback>
                <p:oleObj name="Document" r:id="rId4" imgW="6864202" imgH="51458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513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384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243453"/>
              </p:ext>
            </p:extLst>
          </p:nvPr>
        </p:nvGraphicFramePr>
        <p:xfrm>
          <a:off x="904875" y="1047432"/>
          <a:ext cx="6965729" cy="496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3" name="Document" r:id="rId3" imgW="6965814" imgH="495565" progId="Word.Document.12">
                  <p:embed/>
                </p:oleObj>
              </mc:Choice>
              <mc:Fallback>
                <p:oleObj name="Document" r:id="rId3" imgW="6965814" imgH="4955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4875" y="1047432"/>
                        <a:ext cx="6965729" cy="496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95" y="1536382"/>
            <a:ext cx="6226810" cy="37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6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17338"/>
              </p:ext>
            </p:extLst>
          </p:nvPr>
        </p:nvGraphicFramePr>
        <p:xfrm>
          <a:off x="914400" y="685799"/>
          <a:ext cx="6965729" cy="3855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6" name="Document" r:id="rId3" imgW="6965814" imgH="3857559" progId="Word.Document.12">
                  <p:embed/>
                </p:oleObj>
              </mc:Choice>
              <mc:Fallback>
                <p:oleObj name="Document" r:id="rId3" imgW="6965814" imgH="38575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799"/>
                        <a:ext cx="6965729" cy="3855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061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105390"/>
              </p:ext>
            </p:extLst>
          </p:nvPr>
        </p:nvGraphicFramePr>
        <p:xfrm>
          <a:off x="885825" y="685800"/>
          <a:ext cx="6964363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3" name="Document" r:id="rId3" imgW="7042203" imgH="1908791" progId="Word.Document.12">
                  <p:embed/>
                </p:oleObj>
              </mc:Choice>
              <mc:Fallback>
                <p:oleObj name="Document" r:id="rId3" imgW="7042203" imgH="19087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5825" y="685800"/>
                        <a:ext cx="6964363" cy="188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4031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5801"/>
            <a:ext cx="2057400" cy="685799"/>
          </a:xfrm>
        </p:spPr>
        <p:txBody>
          <a:bodyPr/>
          <a:lstStyle/>
          <a:p>
            <a:pPr algn="l"/>
            <a:r>
              <a:rPr lang="en-US" sz="2400" dirty="0" smtClean="0"/>
              <a:t>A web view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66</a:t>
            </a:fld>
            <a:endParaRPr lang="en-US" sz="900">
              <a:latin typeface="Arial Narrow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762000"/>
            <a:ext cx="3657600" cy="407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56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694883"/>
              </p:ext>
            </p:extLst>
          </p:nvPr>
        </p:nvGraphicFramePr>
        <p:xfrm>
          <a:off x="914400" y="762000"/>
          <a:ext cx="7559675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3" name="Document" r:id="rId4" imgW="7570440" imgH="4461169" progId="Word.Document.12">
                  <p:embed/>
                </p:oleObj>
              </mc:Choice>
              <mc:Fallback>
                <p:oleObj name="Document" r:id="rId4" imgW="7570440" imgH="446116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762000"/>
                        <a:ext cx="7559675" cy="441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7501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00258"/>
              </p:ext>
            </p:extLst>
          </p:nvPr>
        </p:nvGraphicFramePr>
        <p:xfrm>
          <a:off x="914400" y="762000"/>
          <a:ext cx="756285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4" name="Document" r:id="rId4" imgW="7570440" imgH="5034526" progId="Word.Document.12">
                  <p:embed/>
                </p:oleObj>
              </mc:Choice>
              <mc:Fallback>
                <p:oleObj name="Document" r:id="rId4" imgW="7570440" imgH="50345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762000"/>
                        <a:ext cx="7562850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267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159174"/>
              </p:ext>
            </p:extLst>
          </p:nvPr>
        </p:nvGraphicFramePr>
        <p:xfrm>
          <a:off x="914400" y="762000"/>
          <a:ext cx="756285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8" name="Document" r:id="rId4" imgW="7570440" imgH="5039208" progId="Word.Document.12">
                  <p:embed/>
                </p:oleObj>
              </mc:Choice>
              <mc:Fallback>
                <p:oleObj name="Document" r:id="rId4" imgW="7570440" imgH="50392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762000"/>
                        <a:ext cx="7562850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3502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7</a:t>
            </a:fld>
            <a:endParaRPr lang="en-US" sz="900">
              <a:latin typeface="Arial Narrow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35" y="1676400"/>
            <a:ext cx="3757930" cy="241363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745575"/>
              </p:ext>
            </p:extLst>
          </p:nvPr>
        </p:nvGraphicFramePr>
        <p:xfrm>
          <a:off x="914400" y="685800"/>
          <a:ext cx="69532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Document" r:id="rId4" imgW="6965814" imgH="779723" progId="Word.Document.12">
                  <p:embed/>
                </p:oleObj>
              </mc:Choice>
              <mc:Fallback>
                <p:oleObj name="Document" r:id="rId4" imgW="6965814" imgH="779723" progId="Word.Document.1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685800"/>
                        <a:ext cx="6953250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069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70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580761"/>
              </p:ext>
            </p:extLst>
          </p:nvPr>
        </p:nvGraphicFramePr>
        <p:xfrm>
          <a:off x="914400" y="762000"/>
          <a:ext cx="7562850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2" name="Document" r:id="rId4" imgW="7570440" imgH="5374507" progId="Word.Document.12">
                  <p:embed/>
                </p:oleObj>
              </mc:Choice>
              <mc:Fallback>
                <p:oleObj name="Document" r:id="rId4" imgW="7570440" imgH="53745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762000"/>
                        <a:ext cx="7562850" cy="537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5459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286775"/>
              </p:ext>
            </p:extLst>
          </p:nvPr>
        </p:nvGraphicFramePr>
        <p:xfrm>
          <a:off x="914400" y="685800"/>
          <a:ext cx="6864350" cy="504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6" name="Document" r:id="rId3" imgW="6864202" imgH="5061538" progId="Word.Document.12">
                  <p:embed/>
                </p:oleObj>
              </mc:Choice>
              <mc:Fallback>
                <p:oleObj name="Document" r:id="rId3" imgW="6864202" imgH="50615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864350" cy="504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433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Android Programming, C5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2015,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766687"/>
              </p:ext>
            </p:extLst>
          </p:nvPr>
        </p:nvGraphicFramePr>
        <p:xfrm>
          <a:off x="914400" y="685800"/>
          <a:ext cx="6965729" cy="1857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9" name="Document" r:id="rId3" imgW="6965729" imgH="1857881" progId="Word.Document.12">
                  <p:embed/>
                </p:oleObj>
              </mc:Choice>
              <mc:Fallback>
                <p:oleObj name="Document" r:id="rId3" imgW="6965729" imgH="185788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6965729" cy="1857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90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slides_withTitles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 slides_withTitles</Template>
  <TotalTime>1616</TotalTime>
  <Words>1406</Words>
  <Application>Microsoft Macintosh PowerPoint</Application>
  <PresentationFormat>On-screen Show (4:3)</PresentationFormat>
  <Paragraphs>311</Paragraphs>
  <Slides>70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2" baseType="lpstr">
      <vt:lpstr>Master slides_withTitles</vt:lpstr>
      <vt:lpstr>Document</vt:lpstr>
      <vt:lpstr>Layouts and Widgets</vt:lpstr>
      <vt:lpstr>Course Overview</vt:lpstr>
      <vt:lpstr>PowerPoint Presentation</vt:lpstr>
      <vt:lpstr>PowerPoint Presentation</vt:lpstr>
      <vt:lpstr>Layouts</vt:lpstr>
      <vt:lpstr>Linear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gravity vs. layout_gravity</vt:lpstr>
      <vt:lpstr>PowerPoint Presentation</vt:lpstr>
      <vt:lpstr>PowerPoint Presentation</vt:lpstr>
      <vt:lpstr>PowerPoint Presentation</vt:lpstr>
      <vt:lpstr>Table Layout</vt:lpstr>
      <vt:lpstr>PowerPoint Presentation</vt:lpstr>
      <vt:lpstr>PowerPoint Presentation</vt:lpstr>
      <vt:lpstr>PowerPoint Presentation</vt:lpstr>
      <vt:lpstr>Frame Layout</vt:lpstr>
      <vt:lpstr>PowerPoint Presentation</vt:lpstr>
      <vt:lpstr>PowerPoint Presentation</vt:lpstr>
      <vt:lpstr>Changing Layouts with Orientation</vt:lpstr>
      <vt:lpstr>Folder Names Identify the Layout</vt:lpstr>
      <vt:lpstr>PowerPoint Presentation</vt:lpstr>
      <vt:lpstr>PowerPoint Presentation</vt:lpstr>
      <vt:lpstr>EditText Input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Widgets</vt:lpstr>
      <vt:lpstr>PowerPoint Presentation</vt:lpstr>
      <vt:lpstr>Check Box</vt:lpstr>
      <vt:lpstr>PowerPoint Presentation</vt:lpstr>
      <vt:lpstr>PowerPoint Presentation</vt:lpstr>
      <vt:lpstr>Radio Buttons</vt:lpstr>
      <vt:lpstr>PowerPoint Presentation</vt:lpstr>
      <vt:lpstr>PowerPoint Presentation</vt:lpstr>
      <vt:lpstr>PowerPoint Presentation</vt:lpstr>
      <vt:lpstr>PowerPoint Presentation</vt:lpstr>
      <vt:lpstr>Spinners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Spinner Code Tour</vt:lpstr>
      <vt:lpstr>Seek Bar</vt:lpstr>
      <vt:lpstr>PowerPoint Presentation</vt:lpstr>
      <vt:lpstr>PowerPoint Presentation</vt:lpstr>
      <vt:lpstr>Images</vt:lpstr>
      <vt:lpstr>PowerPoint Presentation</vt:lpstr>
      <vt:lpstr>PowerPoint Presentation</vt:lpstr>
      <vt:lpstr>PowerPoint Presentation</vt:lpstr>
      <vt:lpstr>Misc. UI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web view 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Judy Taylor</dc:creator>
  <cp:lastModifiedBy>Office</cp:lastModifiedBy>
  <cp:revision>61</cp:revision>
  <dcterms:created xsi:type="dcterms:W3CDTF">2013-09-25T21:28:06Z</dcterms:created>
  <dcterms:modified xsi:type="dcterms:W3CDTF">2016-06-28T16:48:46Z</dcterms:modified>
</cp:coreProperties>
</file>